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8" r:id="rId1"/>
  </p:sldMasterIdLst>
  <p:notesMasterIdLst>
    <p:notesMasterId r:id="rId9"/>
  </p:notesMasterIdLst>
  <p:sldIdLst>
    <p:sldId id="256" r:id="rId2"/>
    <p:sldId id="257" r:id="rId3"/>
    <p:sldId id="258" r:id="rId4"/>
    <p:sldId id="259" r:id="rId5"/>
    <p:sldId id="261" r:id="rId6"/>
    <p:sldId id="260"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9F5BBE-6AA6-46B1-9117-06B3FE8D3BDD}" type="datetimeFigureOut">
              <a:rPr lang="en-US" smtClean="0"/>
              <a:pPr/>
              <a:t>11/6/2015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D718A4-3D58-4AC4-B4AB-15362F2D687C}" type="slidenum">
              <a:rPr lang="en-US" smtClean="0"/>
              <a:pPr/>
              <a:t>‹#›</a:t>
            </a:fld>
            <a:endParaRPr lang="en-US"/>
          </a:p>
        </p:txBody>
      </p:sp>
    </p:spTree>
    <p:extLst>
      <p:ext uri="{BB962C8B-B14F-4D97-AF65-F5344CB8AC3E}">
        <p14:creationId xmlns:p14="http://schemas.microsoft.com/office/powerpoint/2010/main" val="680641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D718A4-3D58-4AC4-B4AB-15362F2D687C}"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D718A4-3D58-4AC4-B4AB-15362F2D687C}"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D718A4-3D58-4AC4-B4AB-15362F2D687C}"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55E82282-D3A8-4EFF-B53B-EE9E286930EF}" type="datetime1">
              <a:rPr lang="en-US" smtClean="0"/>
              <a:pPr/>
              <a:t>11/6/2015</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AD47DB8-67A8-4706-9B7A-A3EDB690B8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7368BA-4F4E-4D67-8542-A13ACA126E74}" type="datetime1">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D47DB8-67A8-4706-9B7A-A3EDB690B8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301805E-A401-4282-953F-0E02364A8DDD}" type="datetime1">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D47DB8-67A8-4706-9B7A-A3EDB690B8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8BF03AA-3CDA-45B7-9BC3-60EE2DC776CC}" type="datetime1">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D47DB8-67A8-4706-9B7A-A3EDB690B8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44328A4E-7D9E-483D-A8A2-E52F07F43390}" type="datetime1">
              <a:rPr lang="en-US" smtClean="0"/>
              <a:pPr/>
              <a:t>11/6/2015</a:t>
            </a:fld>
            <a:endParaRPr lang="en-US"/>
          </a:p>
        </p:txBody>
      </p:sp>
      <p:sp>
        <p:nvSpPr>
          <p:cNvPr id="27" name="Slide Number Placeholder 26"/>
          <p:cNvSpPr>
            <a:spLocks noGrp="1"/>
          </p:cNvSpPr>
          <p:nvPr>
            <p:ph type="sldNum" sz="quarter" idx="11"/>
          </p:nvPr>
        </p:nvSpPr>
        <p:spPr/>
        <p:txBody>
          <a:bodyPr rtlCol="0"/>
          <a:lstStyle/>
          <a:p>
            <a:fld id="{BAD47DB8-67A8-4706-9B7A-A3EDB690B859}"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6D64E791-87F4-4DDB-B4B5-B122B21D5EC6}" type="datetime1">
              <a:rPr lang="en-US" smtClean="0"/>
              <a:pPr/>
              <a:t>11/6/2015</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AD47DB8-67A8-4706-9B7A-A3EDB690B8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5E1CF5-A6D5-4755-AA7E-9A3E60123882}" type="datetime1">
              <a:rPr lang="en-US" smtClean="0"/>
              <a:pPr/>
              <a:t>11/6/2015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D47DB8-67A8-4706-9B7A-A3EDB690B8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5003B78-5ECF-4F20-B96F-282093339EFF}" type="datetime1">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D47DB8-67A8-4706-9B7A-A3EDB690B8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D7C6B63-FF25-4EEB-AFFC-C38AAF3BB170}" type="datetime1">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D47DB8-67A8-4706-9B7A-A3EDB690B8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7ABB87-7230-453A-A7BD-38AC276AA659}" type="datetime1">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D47DB8-67A8-4706-9B7A-A3EDB690B8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13307D-35DA-4C3B-8C9E-6455773497E8}" type="datetime1">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D47DB8-67A8-4706-9B7A-A3EDB690B85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29EF62F0-A515-4E39-8EBA-E5409124A3E8}" type="datetime1">
              <a:rPr lang="en-US" smtClean="0"/>
              <a:pPr/>
              <a:t>11/6/2015</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AD47DB8-67A8-4706-9B7A-A3EDB690B8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95400"/>
            <a:ext cx="8458200" cy="1470025"/>
          </a:xfrm>
        </p:spPr>
        <p:txBody>
          <a:bodyPr>
            <a:normAutofit fontScale="90000"/>
          </a:bodyPr>
          <a:lstStyle/>
          <a:p>
            <a:pPr algn="ctr"/>
            <a:r>
              <a:rPr lang="en-US" dirty="0" smtClean="0"/>
              <a:t>San Marino Unified School District</a:t>
            </a:r>
            <a:br>
              <a:rPr lang="en-US" dirty="0" smtClean="0"/>
            </a:br>
            <a:r>
              <a:rPr lang="en-US" dirty="0" smtClean="0"/>
              <a:t>Contracts Presentation</a:t>
            </a:r>
            <a:endParaRPr lang="en-US" dirty="0"/>
          </a:p>
        </p:txBody>
      </p:sp>
      <p:sp>
        <p:nvSpPr>
          <p:cNvPr id="3" name="Subtitle 2"/>
          <p:cNvSpPr>
            <a:spLocks noGrp="1"/>
          </p:cNvSpPr>
          <p:nvPr>
            <p:ph type="subTitle" idx="1"/>
          </p:nvPr>
        </p:nvSpPr>
        <p:spPr/>
        <p:txBody>
          <a:bodyPr/>
          <a:lstStyle/>
          <a:p>
            <a:endParaRPr lang="en-US" dirty="0" smtClean="0"/>
          </a:p>
          <a:p>
            <a:r>
              <a:rPr lang="en-US" dirty="0" smtClean="0"/>
              <a:t>Presented by:</a:t>
            </a:r>
          </a:p>
          <a:p>
            <a:r>
              <a:rPr lang="en-US" dirty="0" smtClean="0"/>
              <a:t>Wesley Lee, Budget Analyst</a:t>
            </a:r>
          </a:p>
          <a:p>
            <a:r>
              <a:rPr lang="en-US" dirty="0" smtClean="0"/>
              <a:t>October 28, 2015</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1066800"/>
          </a:xfrm>
        </p:spPr>
        <p:txBody>
          <a:bodyPr/>
          <a:lstStyle/>
          <a:p>
            <a:pPr algn="ctr"/>
            <a:r>
              <a:rPr lang="en-US" dirty="0" smtClean="0"/>
              <a:t>Agenda</a:t>
            </a:r>
            <a:endParaRPr lang="en-US" dirty="0"/>
          </a:p>
        </p:txBody>
      </p:sp>
      <p:sp>
        <p:nvSpPr>
          <p:cNvPr id="3" name="Content Placeholder 2"/>
          <p:cNvSpPr>
            <a:spLocks noGrp="1"/>
          </p:cNvSpPr>
          <p:nvPr>
            <p:ph idx="1"/>
          </p:nvPr>
        </p:nvSpPr>
        <p:spPr>
          <a:xfrm>
            <a:off x="533400" y="1828800"/>
            <a:ext cx="8229600" cy="4325112"/>
          </a:xfrm>
        </p:spPr>
        <p:txBody>
          <a:bodyPr/>
          <a:lstStyle/>
          <a:p>
            <a:pPr>
              <a:buNone/>
            </a:pPr>
            <a:r>
              <a:rPr lang="en-US" sz="2000" dirty="0" smtClean="0"/>
              <a:t>Topics							     Page #</a:t>
            </a:r>
          </a:p>
          <a:p>
            <a:r>
              <a:rPr lang="en-US" sz="2000" dirty="0" smtClean="0"/>
              <a:t>Contract Procedures 						1</a:t>
            </a:r>
          </a:p>
          <a:p>
            <a:r>
              <a:rPr lang="en-US" sz="2000" dirty="0" smtClean="0"/>
              <a:t>Contract Procedures (Attachments)				2</a:t>
            </a:r>
          </a:p>
          <a:p>
            <a:r>
              <a:rPr lang="en-US" sz="2000" dirty="0" smtClean="0"/>
              <a:t>Practical review: Contract Form (IC Contract)		</a:t>
            </a:r>
          </a:p>
          <a:p>
            <a:r>
              <a:rPr lang="en-US" sz="2000" dirty="0" smtClean="0"/>
              <a:t>A closer look: SB 854 Awarding Bodies			3</a:t>
            </a:r>
          </a:p>
          <a:p>
            <a:r>
              <a:rPr lang="en-US" sz="2000" dirty="0" smtClean="0"/>
              <a:t>Practical review: Contract Form (Field Service)</a:t>
            </a:r>
          </a:p>
          <a:p>
            <a:r>
              <a:rPr lang="en-US" sz="2000" dirty="0" smtClean="0"/>
              <a:t>A closer look: AB 1584 Pupil Records				4</a:t>
            </a:r>
          </a:p>
          <a:p>
            <a:r>
              <a:rPr lang="en-US" sz="2000" dirty="0" smtClean="0"/>
              <a:t>Practical review: AB 1584 Checklist</a:t>
            </a:r>
          </a:p>
          <a:p>
            <a:r>
              <a:rPr lang="en-US" sz="2000" dirty="0" smtClean="0"/>
              <a:t>A closer look: Insurance 					5</a:t>
            </a:r>
          </a:p>
          <a:p>
            <a:r>
              <a:rPr lang="en-US" sz="2000" dirty="0" smtClean="0"/>
              <a:t>Practical review: Insurance Certificates						</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229600" cy="381000"/>
          </a:xfrm>
        </p:spPr>
        <p:txBody>
          <a:bodyPr>
            <a:normAutofit fontScale="90000"/>
          </a:bodyPr>
          <a:lstStyle/>
          <a:p>
            <a:r>
              <a:rPr lang="en-US" sz="2800" dirty="0" smtClean="0"/>
              <a:t>Contract Procedures</a:t>
            </a:r>
            <a:endParaRPr lang="en-US" sz="2800" dirty="0"/>
          </a:p>
        </p:txBody>
      </p:sp>
      <p:sp>
        <p:nvSpPr>
          <p:cNvPr id="3" name="Content Placeholder 2"/>
          <p:cNvSpPr>
            <a:spLocks noGrp="1"/>
          </p:cNvSpPr>
          <p:nvPr>
            <p:ph idx="1"/>
          </p:nvPr>
        </p:nvSpPr>
        <p:spPr>
          <a:xfrm>
            <a:off x="533400" y="914400"/>
            <a:ext cx="8229600" cy="5715000"/>
          </a:xfrm>
        </p:spPr>
        <p:txBody>
          <a:bodyPr>
            <a:normAutofit fontScale="25000" lnSpcReduction="20000"/>
          </a:bodyPr>
          <a:lstStyle/>
          <a:p>
            <a:pPr>
              <a:buNone/>
            </a:pPr>
            <a:r>
              <a:rPr lang="en-US" sz="5600" dirty="0" smtClean="0"/>
              <a:t>A fully completed contract will include the following: </a:t>
            </a:r>
          </a:p>
          <a:p>
            <a:pPr>
              <a:buNone/>
            </a:pPr>
            <a:endParaRPr lang="en-US" sz="3200" dirty="0" smtClean="0"/>
          </a:p>
          <a:p>
            <a:pPr algn="just"/>
            <a:r>
              <a:rPr lang="en-US" sz="5600" u="sng" dirty="0" smtClean="0"/>
              <a:t>Contract Number:</a:t>
            </a:r>
            <a:r>
              <a:rPr lang="en-US" sz="5600" dirty="0" smtClean="0"/>
              <a:t>  Contact the Accounting Office who will assign a Contract Number.</a:t>
            </a:r>
          </a:p>
          <a:p>
            <a:pPr algn="just"/>
            <a:endParaRPr lang="en-US" sz="3200" dirty="0" smtClean="0"/>
          </a:p>
          <a:p>
            <a:pPr algn="just" fontAlgn="base"/>
            <a:r>
              <a:rPr lang="en-US" sz="5600" u="sng" dirty="0" smtClean="0"/>
              <a:t>Effective Date:</a:t>
            </a:r>
            <a:r>
              <a:rPr lang="en-US" sz="5600" dirty="0" smtClean="0"/>
              <a:t>  Fill in the effective date, which should be after the Board approval date</a:t>
            </a:r>
          </a:p>
          <a:p>
            <a:pPr algn="just" fontAlgn="base"/>
            <a:endParaRPr lang="en-US" sz="3200" dirty="0" smtClean="0"/>
          </a:p>
          <a:p>
            <a:pPr algn="just" fontAlgn="base"/>
            <a:r>
              <a:rPr lang="en-US" sz="5600" u="sng" dirty="0" smtClean="0"/>
              <a:t>Contractor Name:</a:t>
            </a:r>
            <a:r>
              <a:rPr lang="en-US" sz="5600" dirty="0" smtClean="0"/>
              <a:t>  List the Independent Contractors “</a:t>
            </a:r>
            <a:r>
              <a:rPr lang="en-US" sz="5600" dirty="0" err="1" smtClean="0"/>
              <a:t>dba</a:t>
            </a:r>
            <a:r>
              <a:rPr lang="en-US" sz="5600" dirty="0" smtClean="0"/>
              <a:t>” business name</a:t>
            </a:r>
          </a:p>
          <a:p>
            <a:pPr algn="just" fontAlgn="base"/>
            <a:endParaRPr lang="en-US" sz="3200" dirty="0" smtClean="0"/>
          </a:p>
          <a:p>
            <a:pPr algn="just" fontAlgn="base"/>
            <a:r>
              <a:rPr lang="en-US" sz="5600" u="sng" dirty="0" smtClean="0"/>
              <a:t>Term of Agreement:</a:t>
            </a:r>
            <a:r>
              <a:rPr lang="en-US" sz="5600" dirty="0" smtClean="0"/>
              <a:t>  With few exceptions, all contracts and agreements shall be effective through the end of the fiscal year (e.g. June 30, 2016).</a:t>
            </a:r>
          </a:p>
          <a:p>
            <a:pPr algn="just" fontAlgn="base"/>
            <a:endParaRPr lang="en-US" sz="3200" dirty="0" smtClean="0"/>
          </a:p>
          <a:p>
            <a:pPr algn="just" fontAlgn="base"/>
            <a:r>
              <a:rPr lang="en-US" sz="5600" u="sng" dirty="0" smtClean="0"/>
              <a:t>Independent Contractor Contact:</a:t>
            </a:r>
            <a:r>
              <a:rPr lang="en-US" sz="5600" b="1" dirty="0" smtClean="0"/>
              <a:t>  </a:t>
            </a:r>
            <a:r>
              <a:rPr lang="en-US" sz="5600" dirty="0" smtClean="0"/>
              <a:t>Include business name, the contact person, business mailing address, business phone #, email, and Tax Identification number. </a:t>
            </a:r>
          </a:p>
          <a:p>
            <a:pPr algn="just" fontAlgn="base"/>
            <a:endParaRPr lang="en-US" sz="3200" dirty="0" smtClean="0"/>
          </a:p>
          <a:p>
            <a:pPr algn="just" fontAlgn="base"/>
            <a:r>
              <a:rPr lang="en-US" sz="5600" u="sng" dirty="0" smtClean="0"/>
              <a:t>District Contact(s):</a:t>
            </a:r>
            <a:r>
              <a:rPr lang="en-US" sz="5600" dirty="0" smtClean="0"/>
              <a:t>  For instructional contracts, list Dr. Gary McGuigan; personnel and employee training contracts, list Linda de la Torre; for technology contracts list Stephen </a:t>
            </a:r>
            <a:r>
              <a:rPr lang="en-US" sz="5600" dirty="0" err="1" smtClean="0"/>
              <a:t>Choi</a:t>
            </a:r>
            <a:r>
              <a:rPr lang="en-US" sz="5600" dirty="0" smtClean="0"/>
              <a:t>, Chief Technology Officer; and, for business contracts, list Julie Boucher. Please add their contact phone number, fax number, and email address. Note: Any contract in excess of $100,000 will need to be approved by the Superintendent, Dr. Alex </a:t>
            </a:r>
            <a:r>
              <a:rPr lang="en-US" sz="5600" dirty="0" err="1" smtClean="0"/>
              <a:t>Cherniss</a:t>
            </a:r>
            <a:r>
              <a:rPr lang="en-US" sz="5600" dirty="0" smtClean="0"/>
              <a:t>.</a:t>
            </a:r>
          </a:p>
          <a:p>
            <a:pPr algn="just" fontAlgn="base"/>
            <a:endParaRPr lang="en-US" sz="3200" dirty="0" smtClean="0"/>
          </a:p>
          <a:p>
            <a:pPr algn="just" fontAlgn="base"/>
            <a:r>
              <a:rPr lang="en-US" sz="5600" u="sng" dirty="0" smtClean="0"/>
              <a:t>Services to be Rendered</a:t>
            </a:r>
            <a:r>
              <a:rPr lang="en-US" sz="5600" dirty="0" smtClean="0"/>
              <a:t>:  Describe in detail the services to be rendered by the Independent Contractor. Note: with few exceptions, all independent contractors are required to enter into an Agreement with the District prior to beginning services. </a:t>
            </a:r>
          </a:p>
          <a:p>
            <a:pPr algn="just" fontAlgn="base"/>
            <a:endParaRPr lang="en-US" sz="3200" dirty="0" smtClean="0"/>
          </a:p>
          <a:p>
            <a:pPr algn="just" fontAlgn="base"/>
            <a:r>
              <a:rPr lang="en-US" sz="5600" u="sng" dirty="0" smtClean="0"/>
              <a:t>Terms of Payment</a:t>
            </a:r>
            <a:r>
              <a:rPr lang="en-US" sz="5600" dirty="0" smtClean="0"/>
              <a:t>:  List the terms of payment. Note: the District cannot agree to nor authorize prepayment for services rendered.  As note, upon completion of services, the Independent Contractor shall submit an invoice to the District. Payment will be made within 30 days of receipt of the invoice. </a:t>
            </a:r>
          </a:p>
          <a:p>
            <a:pPr algn="just" fontAlgn="base"/>
            <a:endParaRPr lang="en-US" sz="3200" dirty="0" smtClean="0"/>
          </a:p>
          <a:p>
            <a:pPr algn="just"/>
            <a:r>
              <a:rPr lang="en-US" sz="5600" u="sng" dirty="0" smtClean="0"/>
              <a:t>Signature Page</a:t>
            </a:r>
            <a:r>
              <a:rPr lang="en-US" sz="5600" dirty="0" smtClean="0"/>
              <a:t>:  Once Board approval is received, the originating office shall proceed with receiving </a:t>
            </a:r>
            <a:r>
              <a:rPr lang="en-US" sz="5600" u="sng" dirty="0" smtClean="0"/>
              <a:t>two original signed copies</a:t>
            </a:r>
            <a:r>
              <a:rPr lang="en-US" sz="5600" dirty="0" smtClean="0"/>
              <a:t> of the Agreement by the Contractor and the District representative. One executed copy shall be provided to the Contractor and the other original sent to the Accounting Office. </a:t>
            </a:r>
            <a:r>
              <a:rPr lang="en-US" sz="6400" dirty="0" smtClean="0"/>
              <a:t>			</a:t>
            </a:r>
            <a:r>
              <a:rPr lang="en-US" sz="7200" dirty="0" smtClean="0"/>
              <a:t>		</a:t>
            </a:r>
          </a:p>
          <a:p>
            <a:pPr algn="ctr"/>
            <a:endParaRPr lang="en-US" dirty="0"/>
          </a:p>
        </p:txBody>
      </p:sp>
      <p:sp>
        <p:nvSpPr>
          <p:cNvPr id="6" name="TextBox 5"/>
          <p:cNvSpPr txBox="1"/>
          <p:nvPr/>
        </p:nvSpPr>
        <p:spPr>
          <a:xfrm>
            <a:off x="8458200" y="6488668"/>
            <a:ext cx="457200" cy="369332"/>
          </a:xfrm>
          <a:prstGeom prst="rect">
            <a:avLst/>
          </a:prstGeom>
          <a:noFill/>
        </p:spPr>
        <p:txBody>
          <a:bodyPr wrap="square" rtlCol="0">
            <a:spAutoFit/>
          </a:bodyPr>
          <a:lstStyle/>
          <a:p>
            <a:pPr algn="ctr"/>
            <a:r>
              <a:rPr lang="en-US" dirty="0" smtClean="0"/>
              <a:t>1</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381000"/>
          </a:xfrm>
        </p:spPr>
        <p:txBody>
          <a:bodyPr>
            <a:noAutofit/>
          </a:bodyPr>
          <a:lstStyle/>
          <a:p>
            <a:r>
              <a:rPr lang="en-US" sz="2500" dirty="0" smtClean="0"/>
              <a:t>Contract Procedures continued (Attachments)</a:t>
            </a:r>
            <a:endParaRPr lang="en-US" sz="2500" dirty="0"/>
          </a:p>
        </p:txBody>
      </p:sp>
      <p:sp>
        <p:nvSpPr>
          <p:cNvPr id="3" name="Content Placeholder 2"/>
          <p:cNvSpPr>
            <a:spLocks noGrp="1"/>
          </p:cNvSpPr>
          <p:nvPr>
            <p:ph idx="1"/>
          </p:nvPr>
        </p:nvSpPr>
        <p:spPr>
          <a:xfrm>
            <a:off x="533400" y="1219200"/>
            <a:ext cx="8229600" cy="4114800"/>
          </a:xfrm>
        </p:spPr>
        <p:txBody>
          <a:bodyPr>
            <a:normAutofit fontScale="25000" lnSpcReduction="20000"/>
          </a:bodyPr>
          <a:lstStyle/>
          <a:p>
            <a:endParaRPr lang="en-US" sz="3300" dirty="0" smtClean="0"/>
          </a:p>
          <a:p>
            <a:r>
              <a:rPr lang="en-US" sz="7200" dirty="0" smtClean="0"/>
              <a:t>W-9 Form </a:t>
            </a:r>
          </a:p>
          <a:p>
            <a:pPr>
              <a:buNone/>
            </a:pPr>
            <a:endParaRPr lang="en-US" sz="7200" dirty="0" smtClean="0"/>
          </a:p>
          <a:p>
            <a:r>
              <a:rPr lang="en-US" sz="7200" dirty="0" smtClean="0"/>
              <a:t>District requisition (</a:t>
            </a:r>
            <a:r>
              <a:rPr lang="en-US" sz="7200" dirty="0" err="1" smtClean="0"/>
              <a:t>Peoplesoft</a:t>
            </a:r>
            <a:r>
              <a:rPr lang="en-US" sz="7200" dirty="0" smtClean="0"/>
              <a:t>)</a:t>
            </a:r>
          </a:p>
          <a:p>
            <a:pPr>
              <a:buNone/>
            </a:pPr>
            <a:endParaRPr lang="en-US" sz="7200" dirty="0" smtClean="0"/>
          </a:p>
          <a:p>
            <a:r>
              <a:rPr lang="en-US" sz="7200" dirty="0" smtClean="0"/>
              <a:t>Insurance Certificate	</a:t>
            </a:r>
          </a:p>
          <a:p>
            <a:pPr lvl="1"/>
            <a:r>
              <a:rPr lang="en-US" sz="7200" dirty="0" smtClean="0">
                <a:solidFill>
                  <a:schemeClr val="tx1"/>
                </a:solidFill>
              </a:rPr>
              <a:t>San Marino Unified School District named as certificate holder</a:t>
            </a:r>
          </a:p>
          <a:p>
            <a:pPr lvl="1"/>
            <a:r>
              <a:rPr lang="en-US" sz="7200" dirty="0" smtClean="0">
                <a:solidFill>
                  <a:schemeClr val="tx1"/>
                </a:solidFill>
              </a:rPr>
              <a:t>San Marino Unified School District named as additionally insured</a:t>
            </a:r>
          </a:p>
          <a:p>
            <a:pPr lvl="1"/>
            <a:r>
              <a:rPr lang="en-US" sz="7200" dirty="0" smtClean="0">
                <a:solidFill>
                  <a:schemeClr val="tx1"/>
                </a:solidFill>
              </a:rPr>
              <a:t>Separate endorsement or blanket endorsement naming San Marino Unified School District as additionally insured</a:t>
            </a:r>
          </a:p>
          <a:p>
            <a:pPr lvl="1">
              <a:buNone/>
            </a:pPr>
            <a:endParaRPr lang="en-US" sz="7200" dirty="0" smtClean="0"/>
          </a:p>
          <a:p>
            <a:r>
              <a:rPr lang="en-US" sz="7200" dirty="0" smtClean="0"/>
              <a:t>Signed invoice by District Administrator</a:t>
            </a:r>
          </a:p>
          <a:p>
            <a:endParaRPr lang="en-US" sz="7200" dirty="0" smtClean="0"/>
          </a:p>
          <a:p>
            <a:r>
              <a:rPr lang="en-US" sz="7200" dirty="0" smtClean="0"/>
              <a:t>SB 854 /AB 1584 compliance (Three documents) </a:t>
            </a:r>
            <a:r>
              <a:rPr lang="en-US" sz="7200" i="1" dirty="0" smtClean="0"/>
              <a:t>*See later slides</a:t>
            </a:r>
            <a:endParaRPr lang="en-US" sz="7000" i="1" dirty="0" smtClean="0"/>
          </a:p>
          <a:p>
            <a:pPr lvl="1" algn="just">
              <a:buNone/>
            </a:pPr>
            <a:endParaRPr lang="en-US" i="1" dirty="0" smtClean="0">
              <a:solidFill>
                <a:schemeClr val="tx1"/>
              </a:solidFill>
            </a:endParaRPr>
          </a:p>
          <a:p>
            <a:pPr lvl="1" algn="just">
              <a:buNone/>
            </a:pPr>
            <a:endParaRPr lang="en-US" i="1" dirty="0" smtClean="0">
              <a:solidFill>
                <a:schemeClr val="tx1"/>
              </a:solidFill>
            </a:endParaRPr>
          </a:p>
          <a:p>
            <a:pPr lvl="1" algn="just">
              <a:buNone/>
            </a:pPr>
            <a:r>
              <a:rPr lang="en-US" i="1" dirty="0" smtClean="0">
                <a:solidFill>
                  <a:schemeClr val="tx1"/>
                </a:solidFill>
              </a:rPr>
              <a:t>  </a:t>
            </a:r>
          </a:p>
          <a:p>
            <a:pPr lvl="1">
              <a:buNone/>
            </a:pPr>
            <a:endParaRPr lang="en-US" sz="1800" dirty="0" smtClean="0">
              <a:solidFill>
                <a:schemeClr val="tx1"/>
              </a:solidFill>
            </a:endParaRPr>
          </a:p>
          <a:p>
            <a:pPr lvl="1">
              <a:buNone/>
            </a:pPr>
            <a:endParaRPr lang="en-US" sz="1800" dirty="0" smtClean="0"/>
          </a:p>
          <a:p>
            <a:pPr lvl="1">
              <a:buNone/>
            </a:pPr>
            <a:r>
              <a:rPr lang="en-US" sz="1800" dirty="0" smtClean="0"/>
              <a:t>	</a:t>
            </a:r>
          </a:p>
        </p:txBody>
      </p:sp>
      <p:sp>
        <p:nvSpPr>
          <p:cNvPr id="4" name="TextBox 3"/>
          <p:cNvSpPr txBox="1"/>
          <p:nvPr/>
        </p:nvSpPr>
        <p:spPr>
          <a:xfrm>
            <a:off x="8458200" y="6488668"/>
            <a:ext cx="457200" cy="369332"/>
          </a:xfrm>
          <a:prstGeom prst="rect">
            <a:avLst/>
          </a:prstGeom>
          <a:noFill/>
        </p:spPr>
        <p:txBody>
          <a:bodyPr wrap="square" rtlCol="0">
            <a:spAutoFit/>
          </a:bodyPr>
          <a:lstStyle/>
          <a:p>
            <a:pPr algn="ctr"/>
            <a:r>
              <a:rPr lang="en-US" dirty="0"/>
              <a:t>2</a:t>
            </a:r>
          </a:p>
        </p:txBody>
      </p:sp>
      <p:sp>
        <p:nvSpPr>
          <p:cNvPr id="6" name="TextBox 5"/>
          <p:cNvSpPr txBox="1"/>
          <p:nvPr/>
        </p:nvSpPr>
        <p:spPr>
          <a:xfrm>
            <a:off x="4648200" y="6172200"/>
            <a:ext cx="184731" cy="369332"/>
          </a:xfrm>
          <a:prstGeom prst="rect">
            <a:avLst/>
          </a:prstGeom>
          <a:noFill/>
        </p:spPr>
        <p:txBody>
          <a:bodyPr wrap="none" rtlCol="0">
            <a:spAutoFit/>
          </a:bodyPr>
          <a:lstStyle/>
          <a:p>
            <a:endParaRPr lang="en-US" dirty="0"/>
          </a:p>
        </p:txBody>
      </p:sp>
      <p:sp>
        <p:nvSpPr>
          <p:cNvPr id="8" name="TextBox 7"/>
          <p:cNvSpPr txBox="1"/>
          <p:nvPr/>
        </p:nvSpPr>
        <p:spPr>
          <a:xfrm>
            <a:off x="838200" y="4876800"/>
            <a:ext cx="7010400" cy="1569660"/>
          </a:xfrm>
          <a:prstGeom prst="rect">
            <a:avLst/>
          </a:prstGeom>
          <a:noFill/>
        </p:spPr>
        <p:txBody>
          <a:bodyPr wrap="square" rtlCol="0">
            <a:spAutoFit/>
          </a:bodyPr>
          <a:lstStyle/>
          <a:p>
            <a:pPr lvl="1" algn="just">
              <a:buNone/>
            </a:pPr>
            <a:r>
              <a:rPr lang="en-US" sz="1600" i="1" dirty="0" smtClean="0">
                <a:solidFill>
                  <a:schemeClr val="tx1"/>
                </a:solidFill>
              </a:rPr>
              <a:t>*Upon completion of all steps, submit to purchasing.  Purchasing will route to accounting for account number review.  Final package will be submitted to Purchasing who will issue a purchase order.  Upon completion of services, a copy of the contractor’s invoice signed by designated administrator should be sent to Accounting for payment processing.</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457200"/>
          </a:xfrm>
        </p:spPr>
        <p:txBody>
          <a:bodyPr>
            <a:noAutofit/>
          </a:bodyPr>
          <a:lstStyle/>
          <a:p>
            <a:r>
              <a:rPr lang="en-US" sz="2500" dirty="0" smtClean="0"/>
              <a:t>SB 854 Awarding Bodies</a:t>
            </a:r>
            <a:endParaRPr lang="en-US" sz="2500" dirty="0"/>
          </a:p>
        </p:txBody>
      </p:sp>
      <p:sp>
        <p:nvSpPr>
          <p:cNvPr id="3" name="Content Placeholder 2"/>
          <p:cNvSpPr>
            <a:spLocks noGrp="1"/>
          </p:cNvSpPr>
          <p:nvPr>
            <p:ph idx="1"/>
          </p:nvPr>
        </p:nvSpPr>
        <p:spPr>
          <a:xfrm>
            <a:off x="457200" y="1219200"/>
            <a:ext cx="8229600" cy="5181600"/>
          </a:xfrm>
        </p:spPr>
        <p:txBody>
          <a:bodyPr>
            <a:normAutofit/>
          </a:bodyPr>
          <a:lstStyle/>
          <a:p>
            <a:pPr algn="just"/>
            <a:r>
              <a:rPr lang="en-US" sz="1600" dirty="0" smtClean="0"/>
              <a:t>Designed to ensure that contractors are paying prevailing wage to workers.  Contractor must register with Department of Industrial Relations and provide copies of certified payroll.</a:t>
            </a:r>
          </a:p>
          <a:p>
            <a:pPr algn="just"/>
            <a:endParaRPr lang="en-US" sz="1600" dirty="0" smtClean="0"/>
          </a:p>
          <a:p>
            <a:pPr algn="just"/>
            <a:r>
              <a:rPr lang="en-US" sz="1600" dirty="0" smtClean="0"/>
              <a:t>Any service/project that is considered a public works project (Defined by California Labor Code: “Public works means: Construction, alteration, demolition, installation, or repair work under contract and paid in part out of public funds…”)</a:t>
            </a:r>
          </a:p>
          <a:p>
            <a:pPr algn="just"/>
            <a:endParaRPr lang="en-US" sz="1600" dirty="0" smtClean="0"/>
          </a:p>
          <a:p>
            <a:r>
              <a:rPr lang="en-US" sz="1600" dirty="0" smtClean="0"/>
              <a:t>Applies only for any project where the cost of the project is over $1,000</a:t>
            </a:r>
          </a:p>
          <a:p>
            <a:pPr lvl="1" algn="just"/>
            <a:r>
              <a:rPr lang="en-US" sz="1400" dirty="0" smtClean="0">
                <a:solidFill>
                  <a:schemeClr val="tx1"/>
                </a:solidFill>
              </a:rPr>
              <a:t>Cannot be split to avoid the $1,000 threshold, but if under not subject to requirement; A series of jobs with the same contractor/vendor under $1,000 are exempt as long as it is not under the same project</a:t>
            </a:r>
          </a:p>
          <a:p>
            <a:pPr lvl="1" algn="just"/>
            <a:r>
              <a:rPr lang="en-US" sz="1400" dirty="0" smtClean="0">
                <a:solidFill>
                  <a:schemeClr val="tx1"/>
                </a:solidFill>
              </a:rPr>
              <a:t>Annual open purchase order for over $1,000, need to report a master services agreement one time, individual task orders need not be reported</a:t>
            </a:r>
          </a:p>
          <a:p>
            <a:pPr lvl="1" algn="just">
              <a:buNone/>
            </a:pPr>
            <a:endParaRPr lang="en-US" sz="1400" dirty="0" smtClean="0"/>
          </a:p>
          <a:p>
            <a:pPr algn="just"/>
            <a:r>
              <a:rPr lang="en-US" sz="1600" dirty="0" smtClean="0"/>
              <a:t>Purpose is for Maintenance and Operations to be aware of the award and within 5 days of awarding the contract to enter a PWC-100 projection registration form with the Department of Industrial Relations.  Maintenance and Operations to prepare field service agreement.  Also important for M&amp;O to be informed to ensure proper completion/installation of product or service.</a:t>
            </a:r>
            <a:endParaRPr lang="en-US" sz="1600" dirty="0"/>
          </a:p>
        </p:txBody>
      </p:sp>
      <p:sp>
        <p:nvSpPr>
          <p:cNvPr id="4" name="TextBox 3"/>
          <p:cNvSpPr txBox="1"/>
          <p:nvPr/>
        </p:nvSpPr>
        <p:spPr>
          <a:xfrm>
            <a:off x="8458200" y="6488668"/>
            <a:ext cx="457200" cy="369332"/>
          </a:xfrm>
          <a:prstGeom prst="rect">
            <a:avLst/>
          </a:prstGeom>
          <a:noFill/>
        </p:spPr>
        <p:txBody>
          <a:bodyPr wrap="square" rtlCol="0">
            <a:spAutoFit/>
          </a:bodyPr>
          <a:lstStyle/>
          <a:p>
            <a:pPr algn="ctr"/>
            <a:r>
              <a:rPr lang="en-US" dirty="0" smtClean="0"/>
              <a:t>3</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457200"/>
          </a:xfrm>
        </p:spPr>
        <p:txBody>
          <a:bodyPr>
            <a:noAutofit/>
          </a:bodyPr>
          <a:lstStyle/>
          <a:p>
            <a:r>
              <a:rPr lang="en-US" sz="2500" dirty="0" smtClean="0"/>
              <a:t>AB 1584 Pupil Information</a:t>
            </a:r>
            <a:endParaRPr lang="en-US" sz="2500" dirty="0"/>
          </a:p>
        </p:txBody>
      </p:sp>
      <p:sp>
        <p:nvSpPr>
          <p:cNvPr id="3" name="Content Placeholder 2"/>
          <p:cNvSpPr>
            <a:spLocks noGrp="1"/>
          </p:cNvSpPr>
          <p:nvPr>
            <p:ph idx="1"/>
          </p:nvPr>
        </p:nvSpPr>
        <p:spPr>
          <a:xfrm>
            <a:off x="457200" y="1219200"/>
            <a:ext cx="8229600" cy="5181600"/>
          </a:xfrm>
        </p:spPr>
        <p:txBody>
          <a:bodyPr>
            <a:normAutofit/>
          </a:bodyPr>
          <a:lstStyle/>
          <a:p>
            <a:pPr algn="just"/>
            <a:r>
              <a:rPr lang="en-US" sz="1600" dirty="0" smtClean="0"/>
              <a:t>Designed to safeguard pupil records for any digital storage service or educational software.  Also, initiated to protect any violation of use of any intellectual property of pupils works and creations.</a:t>
            </a:r>
          </a:p>
          <a:p>
            <a:pPr algn="just">
              <a:buNone/>
            </a:pPr>
            <a:r>
              <a:rPr lang="en-US" sz="1600" dirty="0" smtClean="0"/>
              <a:t>  </a:t>
            </a:r>
          </a:p>
          <a:p>
            <a:pPr algn="just"/>
            <a:r>
              <a:rPr lang="en-US" sz="1600" dirty="0" smtClean="0"/>
              <a:t>Vendors to comply by agreeing to an AB 1584 checklist.  In addition to any standard contract, this checklist must be filled out for any contracts containing student records or student works.</a:t>
            </a:r>
            <a:endParaRPr lang="en-US" sz="1600" dirty="0"/>
          </a:p>
        </p:txBody>
      </p:sp>
      <p:sp>
        <p:nvSpPr>
          <p:cNvPr id="4" name="TextBox 3"/>
          <p:cNvSpPr txBox="1"/>
          <p:nvPr/>
        </p:nvSpPr>
        <p:spPr>
          <a:xfrm>
            <a:off x="8458200" y="6488668"/>
            <a:ext cx="457200" cy="369332"/>
          </a:xfrm>
          <a:prstGeom prst="rect">
            <a:avLst/>
          </a:prstGeom>
          <a:noFill/>
        </p:spPr>
        <p:txBody>
          <a:bodyPr wrap="square" rtlCol="0">
            <a:spAutoFit/>
          </a:bodyPr>
          <a:lstStyle/>
          <a:p>
            <a:pPr algn="ctr"/>
            <a:r>
              <a:rPr lang="en-US" dirty="0"/>
              <a:t>4</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457200"/>
          </a:xfrm>
        </p:spPr>
        <p:txBody>
          <a:bodyPr>
            <a:noAutofit/>
          </a:bodyPr>
          <a:lstStyle/>
          <a:p>
            <a:r>
              <a:rPr lang="en-US" sz="2500" dirty="0" smtClean="0"/>
              <a:t>Insurance</a:t>
            </a:r>
            <a:endParaRPr lang="en-US" sz="2500" dirty="0"/>
          </a:p>
        </p:txBody>
      </p:sp>
      <p:sp>
        <p:nvSpPr>
          <p:cNvPr id="3" name="Content Placeholder 2"/>
          <p:cNvSpPr>
            <a:spLocks noGrp="1"/>
          </p:cNvSpPr>
          <p:nvPr>
            <p:ph idx="1"/>
          </p:nvPr>
        </p:nvSpPr>
        <p:spPr>
          <a:xfrm>
            <a:off x="457200" y="1219200"/>
            <a:ext cx="8229600" cy="5181600"/>
          </a:xfrm>
        </p:spPr>
        <p:txBody>
          <a:bodyPr>
            <a:normAutofit/>
          </a:bodyPr>
          <a:lstStyle/>
          <a:p>
            <a:pPr algn="just"/>
            <a:r>
              <a:rPr lang="en-US" sz="1600" dirty="0" smtClean="0"/>
              <a:t>Request a certificate for insurance for any service related contract where there may be a material exposure of risk, i.e. construction services, field trips, </a:t>
            </a:r>
            <a:r>
              <a:rPr lang="en-US" sz="1600" dirty="0" err="1" smtClean="0"/>
              <a:t>inservices</a:t>
            </a:r>
            <a:r>
              <a:rPr lang="en-US" sz="1600" dirty="0" smtClean="0"/>
              <a:t>, etc.  Depending on the type of contract, worker’s compensation coverage may be needed.</a:t>
            </a:r>
          </a:p>
          <a:p>
            <a:pPr algn="just"/>
            <a:endParaRPr lang="en-US" sz="1600" dirty="0" smtClean="0"/>
          </a:p>
          <a:p>
            <a:pPr algn="just"/>
            <a:r>
              <a:rPr lang="en-US" sz="1600" b="1" dirty="0" smtClean="0"/>
              <a:t>IMPORTANT</a:t>
            </a:r>
            <a:r>
              <a:rPr lang="en-US" sz="1600" dirty="0" smtClean="0"/>
              <a:t>: A certificate of insurance by itself having San Marino Unified School District as certificate holder does not confer any rights.  Being a certificate holder does not name SMUSD as an insured party on the vendor’s insurance policy.  What it does is notify the insurer to provide notice to the certificate holder should there be a lapse of coverage.  In other words, a certificate of insurance is really just informational and does not provide any protection to our agency!</a:t>
            </a:r>
          </a:p>
          <a:p>
            <a:pPr algn="just"/>
            <a:endParaRPr lang="en-US" sz="1600" dirty="0" smtClean="0"/>
          </a:p>
          <a:p>
            <a:r>
              <a:rPr lang="en-US" sz="1600" dirty="0" smtClean="0"/>
              <a:t>Insurance should have the following components:</a:t>
            </a:r>
          </a:p>
          <a:p>
            <a:pPr lvl="1" algn="just"/>
            <a:r>
              <a:rPr lang="en-US" sz="1400" dirty="0" smtClean="0">
                <a:solidFill>
                  <a:schemeClr val="tx1"/>
                </a:solidFill>
              </a:rPr>
              <a:t>San Marino Unified School District named as certificate holder</a:t>
            </a:r>
          </a:p>
          <a:p>
            <a:pPr lvl="1" algn="just"/>
            <a:r>
              <a:rPr lang="en-US" sz="1400" dirty="0" smtClean="0">
                <a:solidFill>
                  <a:schemeClr val="tx1"/>
                </a:solidFill>
              </a:rPr>
              <a:t>San Marino Unified School District named as additionally insured</a:t>
            </a:r>
          </a:p>
          <a:p>
            <a:pPr lvl="1" algn="just"/>
            <a:r>
              <a:rPr lang="en-US" sz="1400" dirty="0" smtClean="0">
                <a:solidFill>
                  <a:schemeClr val="tx1"/>
                </a:solidFill>
              </a:rPr>
              <a:t>Separate certificate of insurance endorsement naming San Marino Unified School District as additionally insured</a:t>
            </a:r>
          </a:p>
          <a:p>
            <a:pPr lvl="1" algn="just"/>
            <a:r>
              <a:rPr lang="en-US" sz="1400" dirty="0" smtClean="0">
                <a:solidFill>
                  <a:schemeClr val="tx1"/>
                </a:solidFill>
              </a:rPr>
              <a:t>Policy limits in aggregate should be at least 1mm</a:t>
            </a:r>
          </a:p>
          <a:p>
            <a:pPr lvl="1" algn="just"/>
            <a:endParaRPr lang="en-US" sz="1400" dirty="0" smtClean="0">
              <a:solidFill>
                <a:schemeClr val="tx1"/>
              </a:solidFill>
            </a:endParaRPr>
          </a:p>
          <a:p>
            <a:pPr lvl="1" algn="just"/>
            <a:endParaRPr lang="en-US" sz="1400" dirty="0" smtClean="0"/>
          </a:p>
        </p:txBody>
      </p:sp>
      <p:sp>
        <p:nvSpPr>
          <p:cNvPr id="4" name="TextBox 3"/>
          <p:cNvSpPr txBox="1"/>
          <p:nvPr/>
        </p:nvSpPr>
        <p:spPr>
          <a:xfrm>
            <a:off x="8458200" y="6488668"/>
            <a:ext cx="457200" cy="369332"/>
          </a:xfrm>
          <a:prstGeom prst="rect">
            <a:avLst/>
          </a:prstGeom>
          <a:noFill/>
        </p:spPr>
        <p:txBody>
          <a:bodyPr wrap="square" rtlCol="0">
            <a:spAutoFit/>
          </a:bodyPr>
          <a:lstStyle/>
          <a:p>
            <a:pPr algn="ctr"/>
            <a:r>
              <a:rPr lang="en-US" dirty="0"/>
              <a:t>5</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124</TotalTime>
  <Words>613</Words>
  <Application>Microsoft Office PowerPoint</Application>
  <PresentationFormat>On-screen Show (4:3)</PresentationFormat>
  <Paragraphs>89</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Urban</vt:lpstr>
      <vt:lpstr>San Marino Unified School District Contracts Presentation</vt:lpstr>
      <vt:lpstr>Agenda</vt:lpstr>
      <vt:lpstr>Contract Procedures</vt:lpstr>
      <vt:lpstr>Contract Procedures continued (Attachments)</vt:lpstr>
      <vt:lpstr>SB 854 Awarding Bodies</vt:lpstr>
      <vt:lpstr>AB 1584 Pupil Information</vt:lpstr>
      <vt:lpstr>Insurance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Marino Unified School District Contracts</dc:title>
  <dc:creator>Accounting Spec</dc:creator>
  <cp:lastModifiedBy>Lydia</cp:lastModifiedBy>
  <cp:revision>19</cp:revision>
  <dcterms:created xsi:type="dcterms:W3CDTF">2015-10-26T17:19:22Z</dcterms:created>
  <dcterms:modified xsi:type="dcterms:W3CDTF">2015-11-06T18:29:03Z</dcterms:modified>
</cp:coreProperties>
</file>